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22.11.2022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tr-TR" dirty="0" smtClean="0"/>
              <a:t>Trablusgarp savaşından sonra Avrupalı Devletler aralarında anlaşmazlığa düştü ve bu anlaşmazlık sonucunda  1. Dünya Savaşı başladı. (28 Temmuz 1914- 11 Kasım 1918)</a:t>
            </a:r>
          </a:p>
          <a:p>
            <a:endParaRPr lang="tr-TR" dirty="0" smtClean="0"/>
          </a:p>
          <a:p>
            <a:r>
              <a:rPr lang="tr-TR" dirty="0" smtClean="0"/>
              <a:t>Bu savaşta devletler İtilaf ve </a:t>
            </a:r>
            <a:r>
              <a:rPr lang="tr-TR" dirty="0"/>
              <a:t>İ</a:t>
            </a:r>
            <a:r>
              <a:rPr lang="tr-TR" dirty="0" smtClean="0"/>
              <a:t>ttifak devletleri olmak üzere </a:t>
            </a:r>
            <a:r>
              <a:rPr lang="tr-TR" dirty="0"/>
              <a:t>2 parçaya ayrıldı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34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Mustafa Kemal Samsun’dan sonra </a:t>
            </a:r>
            <a:r>
              <a:rPr lang="tr-TR" dirty="0"/>
              <a:t>Havza ve Amasya’ya </a:t>
            </a:r>
            <a:r>
              <a:rPr lang="tr-TR" dirty="0" smtClean="0"/>
              <a:t>geçti ve Amasya Genelgesi yayımlandı.</a:t>
            </a:r>
          </a:p>
          <a:p>
            <a:r>
              <a:rPr lang="tr-TR" dirty="0" smtClean="0"/>
              <a:t>Amasya genelgesinde; vatanın bütünlüğü, milletin istiklalinin tehlikede olduğu vurgulanmış. İşgallere karşı direniş gösterilmesi istenmiştir.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40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Mustafa Kemal daha sonra </a:t>
            </a:r>
            <a:r>
              <a:rPr lang="tr-TR" dirty="0" smtClean="0"/>
              <a:t>Erzurum’a geçti. Burada Erzurum Kongresi düzenlendi.</a:t>
            </a:r>
          </a:p>
          <a:p>
            <a:r>
              <a:rPr lang="tr-TR" dirty="0" smtClean="0"/>
              <a:t>Mustafa Kemal; bu kongrede ‘’vatanın bölünmez bir bütün olduğunu’’ vurguladı ve manda himaye reddediliyor.</a:t>
            </a:r>
          </a:p>
          <a:p>
            <a:r>
              <a:rPr lang="tr-TR" dirty="0" smtClean="0"/>
              <a:t>Manda himaye?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9702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Erzurum’dan sonra Sivas’a geçiş yapan Mustafa Kemal burada da Sivas Kongresi düzenliyor.</a:t>
            </a:r>
          </a:p>
          <a:p>
            <a:r>
              <a:rPr lang="tr-TR" dirty="0" smtClean="0"/>
              <a:t>Bu kongrede tüm milli cemiyetler tek çatı altında toplanıyor.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112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03845"/>
            <a:ext cx="8229600" cy="5433467"/>
          </a:xfrm>
        </p:spPr>
        <p:txBody>
          <a:bodyPr>
            <a:normAutofit/>
          </a:bodyPr>
          <a:lstStyle/>
          <a:p>
            <a:r>
              <a:rPr lang="tr-TR" dirty="0" smtClean="0"/>
              <a:t>Bu kongreler sonrasında Mustafa Kemal Ankara’ya geldi.</a:t>
            </a:r>
          </a:p>
          <a:p>
            <a:r>
              <a:rPr lang="tr-TR" dirty="0" smtClean="0"/>
              <a:t>Ankara’da Türk milletinin seçtiği vekillerle 23 Nisan 1920’ de Büyük Millet Meclisini açıldı.</a:t>
            </a:r>
            <a:endParaRPr lang="tr-TR" dirty="0"/>
          </a:p>
          <a:p>
            <a:r>
              <a:rPr lang="tr-TR" dirty="0" smtClean="0"/>
              <a:t>Büyük Millet Meclisi, Milli Mücadelenin merkezi haline geldi. </a:t>
            </a:r>
          </a:p>
          <a:p>
            <a:r>
              <a:rPr lang="tr-TR" dirty="0" smtClean="0"/>
              <a:t>Mustafa Kemal Büyük Millet Meclisinin başkanlığına getirilerek, Milli Mücadelenin lideri oluyor.</a:t>
            </a:r>
          </a:p>
        </p:txBody>
      </p:sp>
    </p:spTree>
    <p:extLst>
      <p:ext uri="{BB962C8B-B14F-4D97-AF65-F5344CB8AC3E}">
        <p14:creationId xmlns:p14="http://schemas.microsoft.com/office/powerpoint/2010/main" val="471134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71" y="1772816"/>
            <a:ext cx="8130668" cy="30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53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İtilaf</a:t>
            </a:r>
          </a:p>
          <a:p>
            <a:pPr>
              <a:defRPr/>
            </a:pPr>
            <a:r>
              <a:rPr lang="tr-TR" sz="1800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İngiltere</a:t>
            </a:r>
          </a:p>
          <a:p>
            <a:pPr>
              <a:defRPr/>
            </a:pPr>
            <a:r>
              <a:rPr lang="tr-TR" sz="1800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*Fransa</a:t>
            </a:r>
          </a:p>
          <a:p>
            <a:pPr>
              <a:defRPr/>
            </a:pPr>
            <a:r>
              <a:rPr lang="tr-TR" sz="1800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*Rusya</a:t>
            </a:r>
          </a:p>
          <a:p>
            <a:pPr>
              <a:defRPr/>
            </a:pPr>
            <a:r>
              <a:rPr lang="tr-TR" sz="1800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*İtalya</a:t>
            </a:r>
          </a:p>
          <a:p>
            <a:pPr>
              <a:defRPr/>
            </a:pPr>
            <a:r>
              <a:rPr lang="tr-TR" sz="1800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*</a:t>
            </a:r>
            <a:r>
              <a:rPr lang="tr-TR" sz="1800" b="1" dirty="0" smtClean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ABD</a:t>
            </a:r>
            <a:endParaRPr lang="tr-TR" sz="1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defRPr/>
            </a:pPr>
            <a:endParaRPr lang="tr-TR" dirty="0" smtClean="0"/>
          </a:p>
          <a:p>
            <a:r>
              <a:rPr lang="tr-TR" dirty="0" smtClean="0"/>
              <a:t>İttifak</a:t>
            </a:r>
          </a:p>
          <a:p>
            <a:pPr>
              <a:defRPr/>
            </a:pPr>
            <a:r>
              <a:rPr lang="tr-TR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*Almanya</a:t>
            </a:r>
          </a:p>
          <a:p>
            <a:pPr>
              <a:defRPr/>
            </a:pPr>
            <a:r>
              <a:rPr lang="tr-TR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*</a:t>
            </a:r>
            <a:r>
              <a:rPr lang="tr-TR" sz="2800" b="1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Avusturya -Macaristan</a:t>
            </a:r>
            <a:endParaRPr lang="tr-TR" b="1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b="1" dirty="0" smtClean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*Bulgaristan</a:t>
            </a:r>
          </a:p>
          <a:p>
            <a:pPr>
              <a:defRPr/>
            </a:pPr>
            <a:r>
              <a:rPr lang="tr-TR" b="1" dirty="0" smtClean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Ve Osmanlı Devleti</a:t>
            </a:r>
            <a:endParaRPr lang="tr-TR" b="1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6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328592"/>
          </a:xfrm>
        </p:spPr>
        <p:txBody>
          <a:bodyPr>
            <a:normAutofit/>
          </a:bodyPr>
          <a:lstStyle/>
          <a:p>
            <a:r>
              <a:rPr lang="tr-TR" dirty="0"/>
              <a:t>Osmanlı Devleti Trablusgarp gibi kaybettiği toprakları geri alma umuduna </a:t>
            </a:r>
            <a:r>
              <a:rPr lang="tr-TR" dirty="0" smtClean="0"/>
              <a:t>kapıldı ve  savaşa İttifak devletlerinin kazanacağını düşünerek Almanya’nın yanında girdi.</a:t>
            </a:r>
          </a:p>
          <a:p>
            <a:endParaRPr lang="tr-TR" dirty="0"/>
          </a:p>
          <a:p>
            <a:r>
              <a:rPr lang="tr-TR" dirty="0" smtClean="0"/>
              <a:t>Osmanlı devleti  1. Dünya Savaşında 7 cephede savaşmış ve sadece 1 cephede kazanmıştır.</a:t>
            </a:r>
          </a:p>
          <a:p>
            <a:r>
              <a:rPr lang="tr-TR" dirty="0" smtClean="0"/>
              <a:t>O cephe; Çanakkale Cephesidir.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1. Dünya Savaşının sonunda İttifak grubu savaşı kaybetmiştir. </a:t>
            </a:r>
          </a:p>
          <a:p>
            <a:r>
              <a:rPr lang="tr-TR" dirty="0" smtClean="0"/>
              <a:t>Savaş sonrası devletler kendi aralarında antlaşmalar imzalıyor. </a:t>
            </a:r>
          </a:p>
          <a:p>
            <a:r>
              <a:rPr lang="tr-TR" dirty="0" smtClean="0"/>
              <a:t>Savaşı kaybeden Osmanlı Devleti’ de Mondros Ateşkes Antlaşmasını imzalıyor.</a:t>
            </a:r>
          </a:p>
        </p:txBody>
      </p:sp>
    </p:spTree>
    <p:extLst>
      <p:ext uri="{BB962C8B-B14F-4D97-AF65-F5344CB8AC3E}">
        <p14:creationId xmlns:p14="http://schemas.microsoft.com/office/powerpoint/2010/main" val="335174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Mondros Ateşkes antlaşmasıyla birlikte;</a:t>
            </a:r>
          </a:p>
          <a:p>
            <a:r>
              <a:rPr lang="tr-TR" dirty="0" smtClean="0"/>
              <a:t>Osmanlı ordusu dağıtıldı,</a:t>
            </a:r>
          </a:p>
          <a:p>
            <a:r>
              <a:rPr lang="tr-TR" dirty="0" smtClean="0"/>
              <a:t>Silahlara el konuldu,</a:t>
            </a:r>
          </a:p>
          <a:p>
            <a:r>
              <a:rPr lang="tr-TR" dirty="0" smtClean="0"/>
              <a:t>Ulaşım ve haberleşme ağı İtilaf devletlerinin eline geçti.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Mondros Ateşkes Antlaşması 7. madde</a:t>
            </a:r>
          </a:p>
          <a:p>
            <a:pPr marL="0" indent="0">
              <a:buNone/>
            </a:pPr>
            <a:r>
              <a:rPr lang="tr-TR" b="1" u="sng" dirty="0">
                <a:latin typeface="Comic Sans MS" panose="030F0702030302020204" pitchFamily="66" charset="0"/>
              </a:rPr>
              <a:t>İtilaf Devletleri gerek duyduklarında Osmanlı Devleti ‘ne ait herhangi bir yeri işgal edebilecek.</a:t>
            </a:r>
            <a:endParaRPr lang="tr-TR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844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tr-TR" dirty="0" smtClean="0"/>
              <a:t>Bu maddeyle birlikte;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b="1" dirty="0">
                <a:solidFill>
                  <a:srgbClr val="FF0000"/>
                </a:solidFill>
                <a:latin typeface="Comic Sans MS" panose="030F0702030302020204" pitchFamily="66" charset="0"/>
              </a:rPr>
              <a:t>İngilizler</a:t>
            </a:r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	 </a:t>
            </a:r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 Musul, Boğazlar ve çevresini</a:t>
            </a:r>
            <a:r>
              <a:rPr lang="tr-TR" dirty="0">
                <a:latin typeface="Comic Sans MS" panose="030F0702030302020204" pitchFamily="66" charset="0"/>
              </a:rPr>
              <a:t>,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rgbClr val="008000"/>
                </a:solidFill>
                <a:latin typeface="Comic Sans MS" panose="030F0702030302020204" pitchFamily="66" charset="0"/>
              </a:rPr>
              <a:t>İtalyanlar	 </a:t>
            </a:r>
            <a:r>
              <a:rPr lang="tr-TR" b="1" dirty="0">
                <a:solidFill>
                  <a:srgbClr val="008000"/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tr-TR" b="1" dirty="0">
                <a:solidFill>
                  <a:srgbClr val="008000"/>
                </a:solidFill>
                <a:latin typeface="Comic Sans MS" panose="030F0702030302020204" pitchFamily="66" charset="0"/>
              </a:rPr>
              <a:t> Antalya ve  Konya’yı,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Fransızlar 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Adana, Antep, Urfa ve  Maraş’ı,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Yunanlılar	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İzmir ve çevresini,</a:t>
            </a:r>
          </a:p>
          <a:p>
            <a:r>
              <a:rPr lang="tr-TR" dirty="0" smtClean="0"/>
              <a:t>İşgal etmiştir.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260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delinetciler.net/resimler/2009/11/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8136904" cy="558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9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Anadolu'daki işgaller artınca, İstanbul ve çevresi işgal edilince Mustafa Kemal umudunu yitirmeyerek silah arkadaşlarına ‘Geldikleri gibi giderler.’ dedi ve yurdumuzun düşmanlardan kovulacağını dile getirdi. </a:t>
            </a:r>
          </a:p>
          <a:p>
            <a:r>
              <a:rPr lang="tr-TR" dirty="0" smtClean="0"/>
              <a:t> 16 Mayıs 1919’ da İstanbul’dan Bandırma Vapuruyla Samsun’a hareket etti.</a:t>
            </a:r>
          </a:p>
        </p:txBody>
      </p:sp>
    </p:spTree>
    <p:extLst>
      <p:ext uri="{BB962C8B-B14F-4D97-AF65-F5344CB8AC3E}">
        <p14:creationId xmlns:p14="http://schemas.microsoft.com/office/powerpoint/2010/main" val="41332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tr-TR" dirty="0" smtClean="0"/>
              <a:t>19 Mayıs 1919’ da Milli Mücadeleyi başlatmak amacıyla Samsun’a ayak bastı.</a:t>
            </a:r>
          </a:p>
          <a:p>
            <a:endParaRPr lang="tr-TR" dirty="0" smtClean="0"/>
          </a:p>
          <a:p>
            <a:r>
              <a:rPr lang="tr-TR" dirty="0" smtClean="0"/>
              <a:t>Mustafa Kemal’in amacı halkın düşman işgaline karşı haberdar olmasını sağlamaktı. Neden?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7737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380</Words>
  <Application>Microsoft Office PowerPoint</Application>
  <PresentationFormat>Ekran Gösterisi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</dc:title>
  <dc:creator>hp</dc:creator>
  <cp:lastModifiedBy>hp</cp:lastModifiedBy>
  <cp:revision>11</cp:revision>
  <dcterms:created xsi:type="dcterms:W3CDTF">2022-11-22T18:38:43Z</dcterms:created>
  <dcterms:modified xsi:type="dcterms:W3CDTF">2022-11-22T19:43:45Z</dcterms:modified>
</cp:coreProperties>
</file>